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Arvo"/>
      <p:regular r:id="rId42"/>
      <p:bold r:id="rId43"/>
      <p:italic r:id="rId44"/>
      <p:boldItalic r:id="rId45"/>
    </p:embeddedFont>
    <p:embeddedFont>
      <p:font typeface="Roboto Condensed"/>
      <p:regular r:id="rId46"/>
      <p:bold r:id="rId47"/>
      <p:italic r:id="rId48"/>
      <p:boldItalic r:id="rId49"/>
    </p:embeddedFont>
    <p:embeddedFont>
      <p:font typeface="Roboto Condensed Light"/>
      <p:regular r:id="rId50"/>
      <p:bold r:id="rId51"/>
      <p:italic r:id="rId52"/>
      <p:boldItalic r:id="rId53"/>
    </p:embeddedFont>
    <p:embeddedFont>
      <p:font typeface="Barlow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Arvo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Arvo-italic.fntdata"/><Relationship Id="rId43" Type="http://schemas.openxmlformats.org/officeDocument/2006/relationships/font" Target="fonts/Arvo-bold.fntdata"/><Relationship Id="rId46" Type="http://schemas.openxmlformats.org/officeDocument/2006/relationships/font" Target="fonts/RobotoCondensed-regular.fntdata"/><Relationship Id="rId45" Type="http://schemas.openxmlformats.org/officeDocument/2006/relationships/font" Target="fonts/Arv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Condensed-italic.fntdata"/><Relationship Id="rId47" Type="http://schemas.openxmlformats.org/officeDocument/2006/relationships/font" Target="fonts/RobotoCondensed-bold.fntdata"/><Relationship Id="rId49" Type="http://schemas.openxmlformats.org/officeDocument/2006/relationships/font" Target="fonts/RobotoCondense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Light-bold.fntdata"/><Relationship Id="rId50" Type="http://schemas.openxmlformats.org/officeDocument/2006/relationships/font" Target="fonts/RobotoCondensedLight-regular.fntdata"/><Relationship Id="rId53" Type="http://schemas.openxmlformats.org/officeDocument/2006/relationships/font" Target="fonts/RobotoCondensedLight-boldItalic.fntdata"/><Relationship Id="rId52" Type="http://schemas.openxmlformats.org/officeDocument/2006/relationships/font" Target="fonts/RobotoCondensedLight-italic.fntdata"/><Relationship Id="rId11" Type="http://schemas.openxmlformats.org/officeDocument/2006/relationships/slide" Target="slides/slide7.xml"/><Relationship Id="rId55" Type="http://schemas.openxmlformats.org/officeDocument/2006/relationships/font" Target="fonts/Barlow-bold.fntdata"/><Relationship Id="rId10" Type="http://schemas.openxmlformats.org/officeDocument/2006/relationships/slide" Target="slides/slide6.xml"/><Relationship Id="rId54" Type="http://schemas.openxmlformats.org/officeDocument/2006/relationships/font" Target="fonts/Barlow-regular.fntdata"/><Relationship Id="rId13" Type="http://schemas.openxmlformats.org/officeDocument/2006/relationships/slide" Target="slides/slide9.xml"/><Relationship Id="rId57" Type="http://schemas.openxmlformats.org/officeDocument/2006/relationships/font" Target="fonts/Barlow-boldItalic.fntdata"/><Relationship Id="rId12" Type="http://schemas.openxmlformats.org/officeDocument/2006/relationships/slide" Target="slides/slide8.xml"/><Relationship Id="rId56" Type="http://schemas.openxmlformats.org/officeDocument/2006/relationships/font" Target="fonts/Barlow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09ecc7f5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5f09ecc7f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c30af01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c30af01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min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09ecc7f5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5f09ecc7f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c3fc2359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6c3fc235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f09ecc7f5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5f09ecc7f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2min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f097eec7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5f097eec7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c3fc2359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6c3fc2359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c3fc2359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6c3fc2359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09ecc7f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5f09ecc7f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f09ecc7f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5f09ecc7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c3fc23599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6c3fc23599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c3fc2359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6c3fc2359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2min30s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f09ecc7f5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5f09ecc7f5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f09ecc7f5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5f09ecc7f5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f09ecc7f5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5f09ecc7f5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f09ecc7f5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5f09ecc7f5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c3bd06857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6c3bd06857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f09ecc7f5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5f09ecc7f5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2min30s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f09ecc7f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5f09ecc7f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c3fc23599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6c3fc23599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40s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f09ecc7f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5f09ecc7f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1min30s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f09ecc7f5_6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5f09ecc7f5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4A86E8"/>
                </a:solidFill>
              </a:rPr>
              <a:t>In most of the cases in this project, imputation, instead of deleting whether a specific column or several rows, is one of the most prevailing methods to handle the missing values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f097eec7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5f097eec7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f097eec7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5f097eec7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f097eec7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5f097eec7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40s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44" name="Google Shape;44;p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51" name="Google Shape;51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2" name="Google Shape;52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53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4" name="Google Shape;54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" name="Google Shape;59;p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8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84" name="Google Shape;84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" name="Google Shape;85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86" name="Google Shape;86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89" name="Google Shape;89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" name="Google Shape;91;p6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92" name="Google Shape;92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01" name="Google Shape;101;p7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02" name="Google Shape;102;p7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4" name="Google Shape;104;p7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05" name="Google Shape;105;p7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07" name="Google Shape;107;p7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7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0" name="Google Shape;120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1" name="Google Shape;121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2" name="Google Shape;122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24" name="Google Shape;124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25" name="Google Shape;125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27" name="Google Shape;127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28" name="Google Shape;128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3" name="Google Shape;133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37" name="Google Shape;137;p8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38" name="Google Shape;138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9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41" name="Google Shape;141;p9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2" name="Google Shape;142;p9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43" name="Google Shape;143;p9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4" name="Google Shape;144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45" name="Google Shape;145;p9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46" name="Google Shape;146;p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7" name="Google Shape;147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48" name="Google Shape;148;p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49" name="Google Shape;149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" name="Google Shape;150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1" name="Google Shape;151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54" name="Google Shape;154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6" name="Google Shape;156;p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7" name="Google Shape;157;p9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58" name="Google Shape;158;p9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59" name="Google Shape;159;p9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0" name="Google Shape;160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0"/>
          <p:cNvGrpSpPr/>
          <p:nvPr/>
        </p:nvGrpSpPr>
        <p:grpSpPr>
          <a:xfrm>
            <a:off x="2466138" y="4472723"/>
            <a:ext cx="6686826" cy="670795"/>
            <a:chOff x="5589288" y="4472723"/>
            <a:chExt cx="6686826" cy="670795"/>
          </a:xfrm>
        </p:grpSpPr>
        <p:sp>
          <p:nvSpPr>
            <p:cNvPr id="163" name="Google Shape;163;p10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10"/>
            <p:cNvGrpSpPr/>
            <p:nvPr/>
          </p:nvGrpSpPr>
          <p:grpSpPr>
            <a:xfrm flipH="1">
              <a:off x="5748897" y="4472723"/>
              <a:ext cx="6527217" cy="670795"/>
              <a:chOff x="-10101302" y="330075"/>
              <a:chExt cx="16532972" cy="1699506"/>
            </a:xfrm>
          </p:grpSpPr>
          <p:sp>
            <p:nvSpPr>
              <p:cNvPr id="165" name="Google Shape;165;p10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0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10"/>
            <p:cNvGrpSpPr/>
            <p:nvPr/>
          </p:nvGrpSpPr>
          <p:grpSpPr>
            <a:xfrm flipH="1">
              <a:off x="5592255" y="4646738"/>
              <a:ext cx="6682918" cy="304563"/>
              <a:chOff x="-30922587" y="330075"/>
              <a:chExt cx="37293072" cy="1699569"/>
            </a:xfrm>
          </p:grpSpPr>
          <p:sp>
            <p:nvSpPr>
              <p:cNvPr id="168" name="Google Shape;168;p10"/>
              <p:cNvSpPr/>
              <p:nvPr/>
            </p:nvSpPr>
            <p:spPr>
              <a:xfrm>
                <a:off x="-30922587" y="330144"/>
                <a:ext cx="35588101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0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" name="Google Shape;170;p10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171" name="Google Shape;171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97971" y="1420278"/>
            <a:ext cx="61941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800"/>
              <a:t>Airbnb Analysis</a:t>
            </a:r>
            <a:br>
              <a:rPr lang="en-US" sz="3600"/>
            </a:br>
            <a:r>
              <a:rPr lang="en-US" sz="2000"/>
              <a:t>- based on Southbank Area, Melbourne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1000"/>
          </a:p>
        </p:txBody>
      </p:sp>
      <p:sp>
        <p:nvSpPr>
          <p:cNvPr id="185" name="Google Shape;185;p11"/>
          <p:cNvSpPr txBox="1"/>
          <p:nvPr/>
        </p:nvSpPr>
        <p:spPr>
          <a:xfrm>
            <a:off x="97971" y="2696066"/>
            <a:ext cx="4907662" cy="1348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 699 Data Mining for Business Analytics</a:t>
            </a:r>
            <a:endParaRPr b="1" i="0" sz="13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Instructor: Greg Page</a:t>
            </a:r>
            <a:b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Presented by:</a:t>
            </a:r>
            <a:r>
              <a:rPr b="1" lang="en-U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Dandan</a:t>
            </a:r>
            <a:r>
              <a:rPr b="1" lang="en-U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Zeng  Haoran Zhang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  Kaming Yip      </a:t>
            </a:r>
            <a:r>
              <a:rPr b="1" lang="en-U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Yueyue Li</a:t>
            </a:r>
            <a: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  </a:t>
            </a:r>
            <a:r>
              <a:rPr b="1" lang="en-U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Alan Lee</a:t>
            </a:r>
            <a:b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Date: </a:t>
            </a:r>
            <a:r>
              <a:rPr b="1" lang="en-U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December </a:t>
            </a:r>
            <a: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-U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r>
              <a:rPr b="1" i="0" lang="en-US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2019</a:t>
            </a:r>
            <a:endParaRPr b="1" i="0" sz="13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/>
          <p:nvPr>
            <p:ph type="title"/>
          </p:nvPr>
        </p:nvSpPr>
        <p:spPr>
          <a:xfrm>
            <a:off x="814274" y="3925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Prediction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Multiple Linear Regression</a:t>
            </a:r>
            <a:endParaRPr sz="2400"/>
          </a:p>
        </p:txBody>
      </p:sp>
      <p:sp>
        <p:nvSpPr>
          <p:cNvPr id="296" name="Google Shape;296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10</a:t>
            </a:r>
            <a:endParaRPr/>
          </a:p>
        </p:txBody>
      </p:sp>
      <p:grpSp>
        <p:nvGrpSpPr>
          <p:cNvPr id="297" name="Google Shape;297;p20"/>
          <p:cNvGrpSpPr/>
          <p:nvPr/>
        </p:nvGrpSpPr>
        <p:grpSpPr>
          <a:xfrm>
            <a:off x="282215" y="590917"/>
            <a:ext cx="369505" cy="369505"/>
            <a:chOff x="2594050" y="1631825"/>
            <a:chExt cx="439625" cy="439625"/>
          </a:xfrm>
        </p:grpSpPr>
        <p:sp>
          <p:nvSpPr>
            <p:cNvPr id="298" name="Google Shape;298;p2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20"/>
          <p:cNvSpPr txBox="1"/>
          <p:nvPr/>
        </p:nvSpPr>
        <p:spPr>
          <a:xfrm>
            <a:off x="0" y="1603513"/>
            <a:ext cx="3489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▰"/>
            </a:pPr>
            <a:r>
              <a:rPr b="1" i="0" lang="en-US" sz="1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rPr>
              <a:t>Selecting Significant Predictors</a:t>
            </a:r>
            <a:endParaRPr b="1" i="0" sz="1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63248"/>
                </a:solidFill>
              </a:rPr>
              <a:t>Backward elimination</a:t>
            </a:r>
            <a:endParaRPr sz="1200">
              <a:solidFill>
                <a:srgbClr val="263248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63248"/>
              </a:solidFill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0" y="1977425"/>
            <a:ext cx="3489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▰"/>
            </a:pPr>
            <a:r>
              <a:rPr b="1" i="0" lang="en-US" sz="1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rPr>
              <a:t>Final Predictors</a:t>
            </a:r>
            <a:endParaRPr b="1" i="0" sz="1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700" y="1420475"/>
            <a:ext cx="3962032" cy="30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25" y="2432550"/>
            <a:ext cx="3866275" cy="24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0"/>
          <p:cNvSpPr/>
          <p:nvPr/>
        </p:nvSpPr>
        <p:spPr>
          <a:xfrm>
            <a:off x="1477950" y="4391700"/>
            <a:ext cx="534000" cy="24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/>
          <p:nvPr>
            <p:ph type="title"/>
          </p:nvPr>
        </p:nvSpPr>
        <p:spPr>
          <a:xfrm>
            <a:off x="814274" y="3925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Prediction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Multiple Linear Regression</a:t>
            </a:r>
            <a:endParaRPr sz="2400"/>
          </a:p>
        </p:txBody>
      </p:sp>
      <p:grpSp>
        <p:nvGrpSpPr>
          <p:cNvPr id="312" name="Google Shape;312;p21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313" name="Google Shape;313;p2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7" name="Google Shape;3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75" y="1959302"/>
            <a:ext cx="4755183" cy="8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1"/>
          <p:cNvSpPr txBox="1"/>
          <p:nvPr/>
        </p:nvSpPr>
        <p:spPr>
          <a:xfrm>
            <a:off x="651725" y="1482263"/>
            <a:ext cx="3489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▰"/>
            </a:pPr>
            <a:r>
              <a:rPr b="1" lang="en-US">
                <a:solidFill>
                  <a:srgbClr val="263248"/>
                </a:solidFill>
              </a:rPr>
              <a:t>Regression Equation</a:t>
            </a:r>
            <a:endParaRPr b="1" i="0" sz="1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651725" y="2818200"/>
            <a:ext cx="3489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▰"/>
            </a:pPr>
            <a:r>
              <a:rPr b="1" i="0" lang="en-US" sz="1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1" i="0" sz="1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825" y="3295550"/>
            <a:ext cx="6251025" cy="14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1"/>
          <p:cNvSpPr/>
          <p:nvPr/>
        </p:nvSpPr>
        <p:spPr>
          <a:xfrm>
            <a:off x="2625325" y="3798225"/>
            <a:ext cx="589500" cy="29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1"/>
          <p:cNvSpPr/>
          <p:nvPr/>
        </p:nvSpPr>
        <p:spPr>
          <a:xfrm>
            <a:off x="2352425" y="4395725"/>
            <a:ext cx="589500" cy="29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/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29" name="Google Shape;329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12</a:t>
            </a:r>
            <a:endParaRPr/>
          </a:p>
        </p:txBody>
      </p:sp>
      <p:sp>
        <p:nvSpPr>
          <p:cNvPr id="330" name="Google Shape;330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i="0" lang="en-US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type="title"/>
          </p:nvPr>
        </p:nvSpPr>
        <p:spPr>
          <a:xfrm>
            <a:off x="814274" y="3925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Classification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k-nearest Neighbors</a:t>
            </a:r>
            <a:endParaRPr sz="2400"/>
          </a:p>
        </p:txBody>
      </p:sp>
      <p:sp>
        <p:nvSpPr>
          <p:cNvPr id="336" name="Google Shape;336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13</a:t>
            </a:r>
            <a:endParaRPr/>
          </a:p>
        </p:txBody>
      </p:sp>
      <p:grpSp>
        <p:nvGrpSpPr>
          <p:cNvPr id="337" name="Google Shape;337;p23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338" name="Google Shape;338;p2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23"/>
          <p:cNvSpPr txBox="1"/>
          <p:nvPr/>
        </p:nvSpPr>
        <p:spPr>
          <a:xfrm>
            <a:off x="0" y="1458250"/>
            <a:ext cx="4477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▰"/>
            </a:pPr>
            <a:r>
              <a:rPr b="1" i="0" lang="en-US" sz="1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rPr>
              <a:t>Predict Cancellation </a:t>
            </a:r>
            <a:r>
              <a:rPr b="1" lang="en-US">
                <a:solidFill>
                  <a:srgbClr val="263248"/>
                </a:solidFill>
              </a:rPr>
              <a:t>P</a:t>
            </a:r>
            <a:r>
              <a:rPr b="1" i="0" lang="en-US" sz="1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rPr>
              <a:t>olicy</a:t>
            </a:r>
            <a:endParaRPr b="1" i="0" sz="1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755" y="1358225"/>
            <a:ext cx="3372570" cy="308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/>
          <p:cNvPicPr preferRelativeResize="0"/>
          <p:nvPr/>
        </p:nvPicPr>
        <p:blipFill rotWithShape="1">
          <a:blip r:embed="rId4">
            <a:alphaModFix/>
          </a:blip>
          <a:srcRect b="0" l="0" r="0" t="5365"/>
          <a:stretch/>
        </p:blipFill>
        <p:spPr>
          <a:xfrm>
            <a:off x="419100" y="1953300"/>
            <a:ext cx="5187650" cy="8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/>
          <p:cNvPicPr preferRelativeResize="0"/>
          <p:nvPr/>
        </p:nvPicPr>
        <p:blipFill rotWithShape="1">
          <a:blip r:embed="rId5">
            <a:alphaModFix/>
          </a:blip>
          <a:srcRect b="0" l="0" r="0" t="26351"/>
          <a:stretch/>
        </p:blipFill>
        <p:spPr>
          <a:xfrm>
            <a:off x="13225" y="2930575"/>
            <a:ext cx="5999399" cy="225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814274" y="3925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Classification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k-nearest Neighbors</a:t>
            </a:r>
            <a:endParaRPr sz="2400"/>
          </a:p>
        </p:txBody>
      </p:sp>
      <p:sp>
        <p:nvSpPr>
          <p:cNvPr id="351" name="Google Shape;351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14</a:t>
            </a:r>
            <a:endParaRPr/>
          </a:p>
        </p:txBody>
      </p:sp>
      <p:grpSp>
        <p:nvGrpSpPr>
          <p:cNvPr id="352" name="Google Shape;352;p24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353" name="Google Shape;353;p2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24"/>
          <p:cNvSpPr txBox="1"/>
          <p:nvPr/>
        </p:nvSpPr>
        <p:spPr>
          <a:xfrm>
            <a:off x="160350" y="1458250"/>
            <a:ext cx="3508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▰"/>
            </a:pPr>
            <a:r>
              <a:rPr b="1" lang="en-US">
                <a:solidFill>
                  <a:srgbClr val="263248"/>
                </a:solidFill>
              </a:rPr>
              <a:t>Optimal K-Value</a:t>
            </a:r>
            <a:endParaRPr b="1" i="0" sz="1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4"/>
          <p:cNvSpPr txBox="1"/>
          <p:nvPr/>
        </p:nvSpPr>
        <p:spPr>
          <a:xfrm>
            <a:off x="160350" y="2511950"/>
            <a:ext cx="4294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▰"/>
            </a:pPr>
            <a:r>
              <a:rPr b="1" lang="en-US">
                <a:solidFill>
                  <a:srgbClr val="263248"/>
                </a:solidFill>
              </a:rPr>
              <a:t>Highest Accuracy</a:t>
            </a:r>
            <a:endParaRPr b="1" i="0" sz="1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8525" y="1898850"/>
            <a:ext cx="5860841" cy="19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225" y="1413200"/>
            <a:ext cx="5104226" cy="301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8525" y="3106800"/>
            <a:ext cx="5860839" cy="19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>
            <p:ph type="title"/>
          </p:nvPr>
        </p:nvSpPr>
        <p:spPr>
          <a:xfrm>
            <a:off x="814274" y="3925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Classification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k-nearest Neighbors</a:t>
            </a:r>
            <a:endParaRPr sz="2400"/>
          </a:p>
        </p:txBody>
      </p:sp>
      <p:sp>
        <p:nvSpPr>
          <p:cNvPr id="367" name="Google Shape;367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15</a:t>
            </a:r>
            <a:endParaRPr/>
          </a:p>
        </p:txBody>
      </p:sp>
      <p:grpSp>
        <p:nvGrpSpPr>
          <p:cNvPr id="368" name="Google Shape;368;p25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369" name="Google Shape;369;p2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25"/>
          <p:cNvSpPr txBox="1"/>
          <p:nvPr/>
        </p:nvSpPr>
        <p:spPr>
          <a:xfrm>
            <a:off x="160350" y="1412625"/>
            <a:ext cx="366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▰"/>
            </a:pPr>
            <a:r>
              <a:rPr b="1" i="0" lang="en-US" sz="1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rPr>
              <a:t>Create Test Neighborhood</a:t>
            </a:r>
            <a:endParaRPr b="1" i="0" sz="1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0" y="1871400"/>
            <a:ext cx="5587065" cy="9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 txBox="1"/>
          <p:nvPr/>
        </p:nvSpPr>
        <p:spPr>
          <a:xfrm>
            <a:off x="160350" y="2511950"/>
            <a:ext cx="4294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▰"/>
            </a:pPr>
            <a:r>
              <a:rPr b="1" i="0" lang="en-US" sz="1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rPr>
              <a:t>Test Neighborhood</a:t>
            </a:r>
            <a:endParaRPr b="1" i="0" sz="1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350" y="3067025"/>
            <a:ext cx="4298768" cy="18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Naive Bayes</a:t>
            </a:r>
            <a:endParaRPr sz="2400"/>
          </a:p>
        </p:txBody>
      </p:sp>
      <p:grpSp>
        <p:nvGrpSpPr>
          <p:cNvPr id="382" name="Google Shape;382;p26"/>
          <p:cNvGrpSpPr/>
          <p:nvPr/>
        </p:nvGrpSpPr>
        <p:grpSpPr>
          <a:xfrm>
            <a:off x="282215" y="590917"/>
            <a:ext cx="369505" cy="369505"/>
            <a:chOff x="2594050" y="1631825"/>
            <a:chExt cx="439625" cy="439625"/>
          </a:xfrm>
        </p:grpSpPr>
        <p:sp>
          <p:nvSpPr>
            <p:cNvPr id="383" name="Google Shape;383;p2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26"/>
          <p:cNvSpPr txBox="1"/>
          <p:nvPr/>
        </p:nvSpPr>
        <p:spPr>
          <a:xfrm>
            <a:off x="282225" y="1439150"/>
            <a:ext cx="7742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Data Preprocessing: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solidFill>
                  <a:srgbClr val="E69138"/>
                </a:solidFill>
              </a:rPr>
              <a:t>Bin</a:t>
            </a:r>
            <a:r>
              <a:rPr b="1" lang="en-US" sz="1600"/>
              <a:t> the numerical predictors and convert them to </a:t>
            </a:r>
            <a:r>
              <a:rPr b="1" lang="en-US" sz="1600">
                <a:solidFill>
                  <a:srgbClr val="E69138"/>
                </a:solidFill>
              </a:rPr>
              <a:t>categorical predictors</a:t>
            </a:r>
            <a:endParaRPr b="1" sz="1600">
              <a:solidFill>
                <a:srgbClr val="E69138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388" name="Google Shape;388;p26"/>
          <p:cNvPicPr preferRelativeResize="0"/>
          <p:nvPr/>
        </p:nvPicPr>
        <p:blipFill rotWithShape="1">
          <a:blip r:embed="rId3">
            <a:alphaModFix/>
          </a:blip>
          <a:srcRect b="0" l="0" r="4752" t="40817"/>
          <a:stretch/>
        </p:blipFill>
        <p:spPr>
          <a:xfrm>
            <a:off x="719525" y="2156450"/>
            <a:ext cx="6867799" cy="24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Naive Bayes</a:t>
            </a:r>
            <a:endParaRPr sz="2400"/>
          </a:p>
        </p:txBody>
      </p:sp>
      <p:grpSp>
        <p:nvGrpSpPr>
          <p:cNvPr id="395" name="Google Shape;395;p27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396" name="Google Shape;396;p2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p27"/>
          <p:cNvSpPr txBox="1"/>
          <p:nvPr/>
        </p:nvSpPr>
        <p:spPr>
          <a:xfrm>
            <a:off x="474975" y="1394800"/>
            <a:ext cx="774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After d</a:t>
            </a:r>
            <a:r>
              <a:rPr b="1" lang="en-US" sz="1600"/>
              <a:t>ata partition: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Build a Naive Bayes Model against training data</a:t>
            </a:r>
            <a:endParaRPr b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401" name="Google Shape;401;p27"/>
          <p:cNvPicPr preferRelativeResize="0"/>
          <p:nvPr/>
        </p:nvPicPr>
        <p:blipFill rotWithShape="1">
          <a:blip r:embed="rId3">
            <a:alphaModFix/>
          </a:blip>
          <a:srcRect b="56619" l="0" r="0" t="0"/>
          <a:stretch/>
        </p:blipFill>
        <p:spPr>
          <a:xfrm>
            <a:off x="1005400" y="2049400"/>
            <a:ext cx="6828750" cy="23636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7"/>
          <p:cNvSpPr txBox="1"/>
          <p:nvPr/>
        </p:nvSpPr>
        <p:spPr>
          <a:xfrm>
            <a:off x="7834150" y="4007300"/>
            <a:ext cx="121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(partial result)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Naive Bayes</a:t>
            </a:r>
            <a:endParaRPr sz="2400"/>
          </a:p>
        </p:txBody>
      </p:sp>
      <p:grpSp>
        <p:nvGrpSpPr>
          <p:cNvPr id="409" name="Google Shape;409;p28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410" name="Google Shape;410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28"/>
          <p:cNvSpPr txBox="1"/>
          <p:nvPr/>
        </p:nvSpPr>
        <p:spPr>
          <a:xfrm>
            <a:off x="474975" y="1394800"/>
            <a:ext cx="7742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Model Assessment: Confusion Matrix</a:t>
            </a:r>
            <a:endParaRPr sz="1600"/>
          </a:p>
        </p:txBody>
      </p:sp>
      <p:pic>
        <p:nvPicPr>
          <p:cNvPr id="415" name="Google Shape;415;p28"/>
          <p:cNvPicPr preferRelativeResize="0"/>
          <p:nvPr/>
        </p:nvPicPr>
        <p:blipFill rotWithShape="1">
          <a:blip r:embed="rId3">
            <a:alphaModFix/>
          </a:blip>
          <a:srcRect b="0" l="0" r="51732" t="10305"/>
          <a:stretch/>
        </p:blipFill>
        <p:spPr>
          <a:xfrm>
            <a:off x="211200" y="1764400"/>
            <a:ext cx="2487351" cy="32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 rotWithShape="1">
          <a:blip r:embed="rId4">
            <a:alphaModFix/>
          </a:blip>
          <a:srcRect b="0" l="0" r="51702" t="9477"/>
          <a:stretch/>
        </p:blipFill>
        <p:spPr>
          <a:xfrm>
            <a:off x="6603450" y="1221952"/>
            <a:ext cx="2487350" cy="32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8"/>
          <p:cNvSpPr txBox="1"/>
          <p:nvPr/>
        </p:nvSpPr>
        <p:spPr>
          <a:xfrm>
            <a:off x="2520525" y="2219125"/>
            <a:ext cx="20799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Training Data: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accuracy: 0.6912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sensitivity: 0.6057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Specificity: 0.7541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Pos Pred Value: 0.6443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Neg Pred Value:0.7222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4600425" y="2219123"/>
            <a:ext cx="2079900" cy="1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Validation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Data: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accuracy: 0.6974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sensitivity: 0.6087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Specificity: 0.7732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Pos Pred Value: 0.6965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Neg Pred Value:0.6980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28"/>
          <p:cNvSpPr txBox="1"/>
          <p:nvPr>
            <p:ph idx="12" type="sldNum"/>
          </p:nvPr>
        </p:nvSpPr>
        <p:spPr>
          <a:xfrm>
            <a:off x="7603400" y="4657475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 txBox="1"/>
          <p:nvPr>
            <p:ph type="title"/>
          </p:nvPr>
        </p:nvSpPr>
        <p:spPr>
          <a:xfrm>
            <a:off x="789700" y="59092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Naive Bayes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425" name="Google Shape;425;p29"/>
          <p:cNvGrpSpPr/>
          <p:nvPr/>
        </p:nvGrpSpPr>
        <p:grpSpPr>
          <a:xfrm>
            <a:off x="282215" y="590917"/>
            <a:ext cx="369505" cy="369505"/>
            <a:chOff x="2594050" y="1631825"/>
            <a:chExt cx="439625" cy="439625"/>
          </a:xfrm>
        </p:grpSpPr>
        <p:sp>
          <p:nvSpPr>
            <p:cNvPr id="426" name="Google Shape;426;p2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0" name="Google Shape;4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450" y="1832225"/>
            <a:ext cx="4320550" cy="31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9"/>
          <p:cNvSpPr txBox="1"/>
          <p:nvPr/>
        </p:nvSpPr>
        <p:spPr>
          <a:xfrm>
            <a:off x="474975" y="1394800"/>
            <a:ext cx="7742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Model Assessment: Lift Chart</a:t>
            </a:r>
            <a:endParaRPr sz="1600"/>
          </a:p>
        </p:txBody>
      </p:sp>
      <p:sp>
        <p:nvSpPr>
          <p:cNvPr id="432" name="Google Shape;432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/>
          <p:nvPr>
            <p:ph idx="12" type="sldNum"/>
          </p:nvPr>
        </p:nvSpPr>
        <p:spPr>
          <a:xfrm>
            <a:off x="7525250" y="46070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91" name="Google Shape;191;p12"/>
          <p:cNvSpPr/>
          <p:nvPr/>
        </p:nvSpPr>
        <p:spPr>
          <a:xfrm>
            <a:off x="5927970" y="1695071"/>
            <a:ext cx="2766600" cy="669000"/>
          </a:xfrm>
          <a:prstGeom prst="chevron">
            <a:avLst>
              <a:gd fmla="val 50000" name="adj"/>
            </a:avLst>
          </a:prstGeom>
          <a:solidFill>
            <a:srgbClr val="83B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Predication</a:t>
            </a: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674873" y="1695071"/>
            <a:ext cx="2968500" cy="669000"/>
          </a:xfrm>
          <a:prstGeom prst="homePlate">
            <a:avLst>
              <a:gd fmla="val 50000" name="adj"/>
            </a:avLst>
          </a:prstGeom>
          <a:solidFill>
            <a:srgbClr val="1C4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Project Overview</a:t>
            </a:r>
            <a:endParaRPr b="1" i="0" sz="14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3402352" y="1695071"/>
            <a:ext cx="2766600" cy="669000"/>
          </a:xfrm>
          <a:prstGeom prst="chevron">
            <a:avLst>
              <a:gd fmla="val 50000" name="adj"/>
            </a:avLst>
          </a:prstGeom>
          <a:solidFill>
            <a:srgbClr val="2B60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Preparation &amp; Exploration</a:t>
            </a: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4" name="Google Shape;194;p12"/>
          <p:cNvSpPr/>
          <p:nvPr/>
        </p:nvSpPr>
        <p:spPr>
          <a:xfrm>
            <a:off x="674873" y="3419217"/>
            <a:ext cx="2968500" cy="669000"/>
          </a:xfrm>
          <a:prstGeom prst="homePlate">
            <a:avLst>
              <a:gd fmla="val 50000" name="adj"/>
            </a:avLst>
          </a:prstGeom>
          <a:solidFill>
            <a:srgbClr val="83B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	Classification</a:t>
            </a: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" name="Google Shape;195;p12"/>
          <p:cNvSpPr/>
          <p:nvPr/>
        </p:nvSpPr>
        <p:spPr>
          <a:xfrm>
            <a:off x="3402352" y="3419217"/>
            <a:ext cx="2766600" cy="669000"/>
          </a:xfrm>
          <a:prstGeom prst="chevron">
            <a:avLst>
              <a:gd fmla="val 50000" name="adj"/>
            </a:avLst>
          </a:prstGeom>
          <a:solidFill>
            <a:srgbClr val="ADCC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Clustering</a:t>
            </a: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5927970" y="3419217"/>
            <a:ext cx="2766600" cy="669000"/>
          </a:xfrm>
          <a:prstGeom prst="chevron">
            <a:avLst>
              <a:gd fmla="val 50000" name="adj"/>
            </a:avLst>
          </a:prstGeom>
          <a:solidFill>
            <a:srgbClr val="D5E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876734" y="2364071"/>
            <a:ext cx="2398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Neighborhood 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Goal and Objectives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3643274" y="2364071"/>
            <a:ext cx="21201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Values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6333493" y="2364071"/>
            <a:ext cx="1945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Regression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952417" y="4088217"/>
            <a:ext cx="21096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 nearest neighbors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Naive Bayes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Tree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3643274" y="4088217"/>
            <a:ext cx="22455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674873" y="431846"/>
            <a:ext cx="18873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n-US" sz="35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Agenda</a:t>
            </a:r>
            <a:endParaRPr b="1" i="0" sz="3500" u="none" cap="none" strike="noStrike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6369781" y="4109692"/>
            <a:ext cx="12702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Outlook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/>
          <p:nvPr>
            <p:ph type="title"/>
          </p:nvPr>
        </p:nvSpPr>
        <p:spPr>
          <a:xfrm>
            <a:off x="789700" y="59092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Naive Bayes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438" name="Google Shape;438;p30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439" name="Google Shape;439;p3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30"/>
          <p:cNvSpPr txBox="1"/>
          <p:nvPr/>
        </p:nvSpPr>
        <p:spPr>
          <a:xfrm>
            <a:off x="474975" y="1394800"/>
            <a:ext cx="7742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Model Testing: a fictional apartment</a:t>
            </a:r>
            <a:endParaRPr sz="1600"/>
          </a:p>
        </p:txBody>
      </p:sp>
      <p:pic>
        <p:nvPicPr>
          <p:cNvPr id="444" name="Google Shape;444;p30"/>
          <p:cNvPicPr preferRelativeResize="0"/>
          <p:nvPr/>
        </p:nvPicPr>
        <p:blipFill rotWithShape="1">
          <a:blip r:embed="rId3">
            <a:alphaModFix/>
          </a:blip>
          <a:srcRect b="60561" l="0" r="16233" t="0"/>
          <a:stretch/>
        </p:blipFill>
        <p:spPr>
          <a:xfrm>
            <a:off x="582813" y="1802075"/>
            <a:ext cx="5784473" cy="10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200" y="2931100"/>
            <a:ext cx="3851298" cy="21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"/>
          <p:cNvSpPr txBox="1"/>
          <p:nvPr>
            <p:ph type="title"/>
          </p:nvPr>
        </p:nvSpPr>
        <p:spPr>
          <a:xfrm>
            <a:off x="789700" y="59092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Naive Bayes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452" name="Google Shape;452;p31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453" name="Google Shape;453;p3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31"/>
          <p:cNvSpPr txBox="1"/>
          <p:nvPr/>
        </p:nvSpPr>
        <p:spPr>
          <a:xfrm>
            <a:off x="241625" y="1313625"/>
            <a:ext cx="7742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Model Testing: a fictional apartment</a:t>
            </a:r>
            <a:endParaRPr sz="1600"/>
          </a:p>
        </p:txBody>
      </p:sp>
      <p:pic>
        <p:nvPicPr>
          <p:cNvPr id="458" name="Google Shape;458;p31"/>
          <p:cNvPicPr preferRelativeResize="0"/>
          <p:nvPr/>
        </p:nvPicPr>
        <p:blipFill rotWithShape="1">
          <a:blip r:embed="rId3">
            <a:alphaModFix/>
          </a:blip>
          <a:srcRect b="0" l="0" r="0" t="43394"/>
          <a:stretch/>
        </p:blipFill>
        <p:spPr>
          <a:xfrm>
            <a:off x="282225" y="1683225"/>
            <a:ext cx="6338701" cy="14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23" y="3198650"/>
            <a:ext cx="5490516" cy="18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1"/>
          <p:cNvSpPr txBox="1"/>
          <p:nvPr/>
        </p:nvSpPr>
        <p:spPr>
          <a:xfrm>
            <a:off x="3804375" y="2105688"/>
            <a:ext cx="5092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Happy to see the model gives out the same "decision" as the hosts Ruby &amp; Samuel!</a:t>
            </a:r>
            <a:endParaRPr b="1"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282215" y="590917"/>
            <a:ext cx="369505" cy="369505"/>
            <a:chOff x="2594050" y="1631825"/>
            <a:chExt cx="439625" cy="439625"/>
          </a:xfrm>
        </p:grpSpPr>
        <p:sp>
          <p:nvSpPr>
            <p:cNvPr id="467" name="Google Shape;467;p3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32"/>
          <p:cNvSpPr txBox="1"/>
          <p:nvPr>
            <p:ph type="title"/>
          </p:nvPr>
        </p:nvSpPr>
        <p:spPr>
          <a:xfrm>
            <a:off x="814274" y="3925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Classification Tree</a:t>
            </a:r>
            <a:endParaRPr sz="2400"/>
          </a:p>
        </p:txBody>
      </p:sp>
      <p:sp>
        <p:nvSpPr>
          <p:cNvPr id="472" name="Google Shape;472;p32"/>
          <p:cNvSpPr txBox="1"/>
          <p:nvPr/>
        </p:nvSpPr>
        <p:spPr>
          <a:xfrm>
            <a:off x="750125" y="2844500"/>
            <a:ext cx="71988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4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groups: No Fee (-0.1, 0.1)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Low (</a:t>
            </a:r>
            <a:r>
              <a:rPr b="1" lang="en-US" sz="2400"/>
              <a:t>0.1, 35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            Moderate (35, 60)</a:t>
            </a:r>
            <a:endParaRPr b="1" sz="2400"/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High (</a:t>
            </a:r>
            <a:r>
              <a:rPr b="1" lang="en-US" sz="2400"/>
              <a:t>60, 450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565300"/>
            <a:ext cx="44386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75" y="2303750"/>
            <a:ext cx="6473126" cy="4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2"/>
          <p:cNvPicPr preferRelativeResize="0"/>
          <p:nvPr/>
        </p:nvPicPr>
        <p:blipFill rotWithShape="1">
          <a:blip r:embed="rId5">
            <a:alphaModFix/>
          </a:blip>
          <a:srcRect b="20274" l="0" r="0" t="0"/>
          <a:stretch/>
        </p:blipFill>
        <p:spPr>
          <a:xfrm>
            <a:off x="6279675" y="3085650"/>
            <a:ext cx="2416725" cy="133487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33"/>
          <p:cNvGrpSpPr/>
          <p:nvPr/>
        </p:nvGrpSpPr>
        <p:grpSpPr>
          <a:xfrm>
            <a:off x="282215" y="590917"/>
            <a:ext cx="369505" cy="369505"/>
            <a:chOff x="2594050" y="1631825"/>
            <a:chExt cx="439625" cy="439625"/>
          </a:xfrm>
        </p:grpSpPr>
        <p:sp>
          <p:nvSpPr>
            <p:cNvPr id="482" name="Google Shape;482;p3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" name="Google Shape;486;p33"/>
          <p:cNvSpPr txBox="1"/>
          <p:nvPr>
            <p:ph type="title"/>
          </p:nvPr>
        </p:nvSpPr>
        <p:spPr>
          <a:xfrm>
            <a:off x="814274" y="3925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Classification Tree</a:t>
            </a:r>
            <a:endParaRPr sz="2400"/>
          </a:p>
        </p:txBody>
      </p:sp>
      <p:grpSp>
        <p:nvGrpSpPr>
          <p:cNvPr id="487" name="Google Shape;487;p33"/>
          <p:cNvGrpSpPr/>
          <p:nvPr/>
        </p:nvGrpSpPr>
        <p:grpSpPr>
          <a:xfrm>
            <a:off x="2151524" y="1158776"/>
            <a:ext cx="5232867" cy="3569220"/>
            <a:chOff x="1836459" y="1008503"/>
            <a:chExt cx="4860098" cy="3263137"/>
          </a:xfrm>
        </p:grpSpPr>
        <p:sp>
          <p:nvSpPr>
            <p:cNvPr id="488" name="Google Shape;488;p33"/>
            <p:cNvSpPr/>
            <p:nvPr/>
          </p:nvSpPr>
          <p:spPr>
            <a:xfrm rot="-6597333">
              <a:off x="4051052" y="3602889"/>
              <a:ext cx="586303" cy="586303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 rot="-6599386">
              <a:off x="2771787" y="1197668"/>
              <a:ext cx="440541" cy="440541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 rot="-6598839">
              <a:off x="3002970" y="2152341"/>
              <a:ext cx="1199287" cy="1199287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 rot="-6598620">
              <a:off x="4778316" y="1245163"/>
              <a:ext cx="1681581" cy="1681581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 rot="32992">
              <a:off x="1836426" y="1543949"/>
              <a:ext cx="1437966" cy="1318500"/>
            </a:xfrm>
            <a:prstGeom prst="ellipse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26670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Review_scores_cleanliness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3" name="Google Shape;493;p33"/>
          <p:cNvGrpSpPr/>
          <p:nvPr/>
        </p:nvGrpSpPr>
        <p:grpSpPr>
          <a:xfrm>
            <a:off x="4447194" y="1739566"/>
            <a:ext cx="2440200" cy="2440200"/>
            <a:chOff x="4447194" y="1815766"/>
            <a:chExt cx="2440200" cy="2440200"/>
          </a:xfrm>
        </p:grpSpPr>
        <p:sp>
          <p:nvSpPr>
            <p:cNvPr id="494" name="Google Shape;494;p3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3"/>
            <p:cNvSpPr txBox="1"/>
            <p:nvPr/>
          </p:nvSpPr>
          <p:spPr>
            <a:xfrm>
              <a:off x="4735950" y="2344700"/>
              <a:ext cx="1862700" cy="13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26670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Property type, room type,  bathrooms, bedrooms,    beds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6" name="Google Shape;496;p33"/>
          <p:cNvGrpSpPr/>
          <p:nvPr/>
        </p:nvGrpSpPr>
        <p:grpSpPr>
          <a:xfrm>
            <a:off x="3566937" y="1297853"/>
            <a:ext cx="1423800" cy="1423800"/>
            <a:chOff x="3490737" y="1374053"/>
            <a:chExt cx="1423800" cy="1423800"/>
          </a:xfrm>
        </p:grpSpPr>
        <p:sp>
          <p:nvSpPr>
            <p:cNvPr id="497" name="Google Shape;497;p3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41414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 txBox="1"/>
            <p:nvPr/>
          </p:nvSpPr>
          <p:spPr>
            <a:xfrm>
              <a:off x="3554475" y="1535150"/>
              <a:ext cx="12963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Price,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Extra_people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9" name="Google Shape;499;p33"/>
          <p:cNvGrpSpPr/>
          <p:nvPr/>
        </p:nvGrpSpPr>
        <p:grpSpPr>
          <a:xfrm>
            <a:off x="2622191" y="3018540"/>
            <a:ext cx="2004200" cy="1423725"/>
            <a:chOff x="644200" y="3718814"/>
            <a:chExt cx="1498803" cy="1580336"/>
          </a:xfrm>
        </p:grpSpPr>
        <p:sp>
          <p:nvSpPr>
            <p:cNvPr id="500" name="Google Shape;500;p3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3D3D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 txBox="1"/>
            <p:nvPr/>
          </p:nvSpPr>
          <p:spPr>
            <a:xfrm>
              <a:off x="644200" y="3932050"/>
              <a:ext cx="1286100" cy="13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26670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accommodates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26670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guests_include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2" name="Google Shape;502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34"/>
          <p:cNvGrpSpPr/>
          <p:nvPr/>
        </p:nvGrpSpPr>
        <p:grpSpPr>
          <a:xfrm>
            <a:off x="272814" y="365241"/>
            <a:ext cx="369505" cy="369505"/>
            <a:chOff x="2594050" y="1631825"/>
            <a:chExt cx="439625" cy="439625"/>
          </a:xfrm>
        </p:grpSpPr>
        <p:sp>
          <p:nvSpPr>
            <p:cNvPr id="508" name="Google Shape;508;p3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34"/>
          <p:cNvSpPr txBox="1"/>
          <p:nvPr>
            <p:ph type="title"/>
          </p:nvPr>
        </p:nvSpPr>
        <p:spPr>
          <a:xfrm>
            <a:off x="804874" y="634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Classification Tree - First trial</a:t>
            </a:r>
            <a:endParaRPr sz="2400"/>
          </a:p>
        </p:txBody>
      </p:sp>
      <p:pic>
        <p:nvPicPr>
          <p:cNvPr id="513" name="Google Shape;5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9675"/>
            <a:ext cx="8152499" cy="43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4"/>
          <p:cNvSpPr txBox="1"/>
          <p:nvPr>
            <p:ph idx="12" type="sldNum"/>
          </p:nvPr>
        </p:nvSpPr>
        <p:spPr>
          <a:xfrm>
            <a:off x="8211475" y="4636500"/>
            <a:ext cx="690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35"/>
          <p:cNvGrpSpPr/>
          <p:nvPr/>
        </p:nvGrpSpPr>
        <p:grpSpPr>
          <a:xfrm>
            <a:off x="282215" y="590917"/>
            <a:ext cx="369505" cy="369505"/>
            <a:chOff x="2594050" y="1631825"/>
            <a:chExt cx="439625" cy="439625"/>
          </a:xfrm>
        </p:grpSpPr>
        <p:sp>
          <p:nvSpPr>
            <p:cNvPr id="520" name="Google Shape;520;p3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35"/>
          <p:cNvSpPr txBox="1"/>
          <p:nvPr>
            <p:ph type="title"/>
          </p:nvPr>
        </p:nvSpPr>
        <p:spPr>
          <a:xfrm>
            <a:off x="814274" y="3925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Classification Tree</a:t>
            </a:r>
            <a:endParaRPr sz="2400"/>
          </a:p>
        </p:txBody>
      </p:sp>
      <p:sp>
        <p:nvSpPr>
          <p:cNvPr id="525" name="Google Shape;525;p35"/>
          <p:cNvSpPr txBox="1"/>
          <p:nvPr/>
        </p:nvSpPr>
        <p:spPr>
          <a:xfrm>
            <a:off x="6633925" y="2162600"/>
            <a:ext cx="23511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cp=0.01</a:t>
            </a:r>
            <a:r>
              <a:rPr b="1" lang="en-US" sz="2400"/>
              <a:t>005025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26" name="Google Shape;5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4" y="1434350"/>
            <a:ext cx="6135951" cy="370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35"/>
          <p:cNvCxnSpPr/>
          <p:nvPr/>
        </p:nvCxnSpPr>
        <p:spPr>
          <a:xfrm flipH="1" rot="10800000">
            <a:off x="257725" y="4202300"/>
            <a:ext cx="2880000" cy="1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6"/>
          <p:cNvGrpSpPr/>
          <p:nvPr/>
        </p:nvGrpSpPr>
        <p:grpSpPr>
          <a:xfrm>
            <a:off x="282214" y="198341"/>
            <a:ext cx="369505" cy="369505"/>
            <a:chOff x="2594050" y="1631825"/>
            <a:chExt cx="439625" cy="439625"/>
          </a:xfrm>
        </p:grpSpPr>
        <p:sp>
          <p:nvSpPr>
            <p:cNvPr id="534" name="Google Shape;534;p3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36"/>
          <p:cNvSpPr txBox="1"/>
          <p:nvPr>
            <p:ph type="title"/>
          </p:nvPr>
        </p:nvSpPr>
        <p:spPr>
          <a:xfrm>
            <a:off x="804874" y="0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Classification Tree - with ideal size</a:t>
            </a:r>
            <a:endParaRPr sz="2400"/>
          </a:p>
        </p:txBody>
      </p:sp>
      <p:sp>
        <p:nvSpPr>
          <p:cNvPr id="539" name="Google Shape;539;p36"/>
          <p:cNvSpPr txBox="1"/>
          <p:nvPr/>
        </p:nvSpPr>
        <p:spPr>
          <a:xfrm>
            <a:off x="7743275" y="2017050"/>
            <a:ext cx="1165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No Change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300"/>
            <a:ext cx="7743273" cy="4250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6"/>
          <p:cNvSpPr txBox="1"/>
          <p:nvPr>
            <p:ph idx="12" type="sldNum"/>
          </p:nvPr>
        </p:nvSpPr>
        <p:spPr>
          <a:xfrm>
            <a:off x="779605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</a:t>
            </a:r>
            <a:r>
              <a:rPr lang="en-US"/>
              <a:t>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7"/>
          <p:cNvGrpSpPr/>
          <p:nvPr/>
        </p:nvGrpSpPr>
        <p:grpSpPr>
          <a:xfrm>
            <a:off x="282215" y="590917"/>
            <a:ext cx="369505" cy="369505"/>
            <a:chOff x="2594050" y="1631825"/>
            <a:chExt cx="439625" cy="439625"/>
          </a:xfrm>
        </p:grpSpPr>
        <p:sp>
          <p:nvSpPr>
            <p:cNvPr id="547" name="Google Shape;547;p3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37"/>
          <p:cNvSpPr txBox="1"/>
          <p:nvPr>
            <p:ph type="title"/>
          </p:nvPr>
        </p:nvSpPr>
        <p:spPr>
          <a:xfrm>
            <a:off x="814274" y="392575"/>
            <a:ext cx="5963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Classification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Classification Tree - Assess the tree</a:t>
            </a:r>
            <a:endParaRPr sz="2400"/>
          </a:p>
        </p:txBody>
      </p:sp>
      <p:pic>
        <p:nvPicPr>
          <p:cNvPr id="552" name="Google Shape;5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50" y="1203600"/>
            <a:ext cx="4692475" cy="37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125" y="1203600"/>
            <a:ext cx="4363025" cy="384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7"/>
          <p:cNvCxnSpPr/>
          <p:nvPr/>
        </p:nvCxnSpPr>
        <p:spPr>
          <a:xfrm>
            <a:off x="836875" y="2783325"/>
            <a:ext cx="1419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37"/>
          <p:cNvCxnSpPr/>
          <p:nvPr/>
        </p:nvCxnSpPr>
        <p:spPr>
          <a:xfrm>
            <a:off x="5293950" y="2811525"/>
            <a:ext cx="1288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37"/>
          <p:cNvSpPr txBox="1"/>
          <p:nvPr/>
        </p:nvSpPr>
        <p:spPr>
          <a:xfrm>
            <a:off x="2585850" y="2416575"/>
            <a:ext cx="996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67%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37"/>
          <p:cNvSpPr txBox="1"/>
          <p:nvPr/>
        </p:nvSpPr>
        <p:spPr>
          <a:xfrm>
            <a:off x="6969625" y="2416575"/>
            <a:ext cx="996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64%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563" name="Google Shape;563;p38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i="0" lang="en-US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Clustering</a:t>
            </a:r>
            <a:endParaRPr sz="2400"/>
          </a:p>
        </p:txBody>
      </p:sp>
      <p:grpSp>
        <p:nvGrpSpPr>
          <p:cNvPr id="570" name="Google Shape;570;p39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571" name="Google Shape;571;p3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39"/>
          <p:cNvSpPr txBox="1"/>
          <p:nvPr/>
        </p:nvSpPr>
        <p:spPr>
          <a:xfrm>
            <a:off x="282225" y="1439150"/>
            <a:ext cx="7742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Data Preprocessing: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Normalization on the selected numerical variables</a:t>
            </a:r>
            <a:endParaRPr b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576" name="Google Shape;576;p39"/>
          <p:cNvSpPr txBox="1"/>
          <p:nvPr/>
        </p:nvSpPr>
        <p:spPr>
          <a:xfrm>
            <a:off x="343325" y="2375425"/>
            <a:ext cx="7742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Selecting k clusters</a:t>
            </a:r>
            <a:r>
              <a:rPr b="1" lang="en-US" sz="1600"/>
              <a:t>: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Elbow Chart</a:t>
            </a:r>
            <a:endParaRPr b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577" name="Google Shape;5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050" y="2568725"/>
            <a:ext cx="4321526" cy="23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Project Overview</a:t>
            </a:r>
            <a:endParaRPr sz="2400"/>
          </a:p>
        </p:txBody>
      </p:sp>
      <p:sp>
        <p:nvSpPr>
          <p:cNvPr id="209" name="Google Shape;209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</a:t>
            </a:r>
            <a:endParaRPr/>
          </a:p>
        </p:txBody>
      </p:sp>
      <p:grpSp>
        <p:nvGrpSpPr>
          <p:cNvPr id="210" name="Google Shape;210;p13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11" name="Google Shape;211;p1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13"/>
          <p:cNvSpPr txBox="1"/>
          <p:nvPr/>
        </p:nvSpPr>
        <p:spPr>
          <a:xfrm>
            <a:off x="381125" y="2165250"/>
            <a:ext cx="4386600" cy="24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2632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63248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63248"/>
                </a:solidFill>
              </a:rPr>
              <a:t>“Southbank is an inner urban neighbourhood of Melbourne, Victoria, Australia. Its local government area are the cities of Melbourne and Port Phillip. Its southernmost area is considered part of the </a:t>
            </a:r>
            <a:r>
              <a:rPr b="1" lang="en-US" sz="1200">
                <a:solidFill>
                  <a:srgbClr val="E69138"/>
                </a:solidFill>
              </a:rPr>
              <a:t>CBD</a:t>
            </a:r>
            <a:r>
              <a:rPr lang="en-US" sz="1200">
                <a:solidFill>
                  <a:srgbClr val="263248"/>
                </a:solidFill>
              </a:rPr>
              <a:t> of the city. Southbank </a:t>
            </a:r>
            <a:r>
              <a:rPr b="1" lang="en-US" sz="1200">
                <a:solidFill>
                  <a:srgbClr val="E69138"/>
                </a:solidFill>
              </a:rPr>
              <a:t>Promenade</a:t>
            </a:r>
            <a:r>
              <a:rPr lang="en-US" sz="1200">
                <a:solidFill>
                  <a:srgbClr val="263248"/>
                </a:solidFill>
              </a:rPr>
              <a:t> and Southgate </a:t>
            </a:r>
            <a:r>
              <a:rPr b="1" lang="en-US" sz="1200">
                <a:solidFill>
                  <a:srgbClr val="E69138"/>
                </a:solidFill>
              </a:rPr>
              <a:t>Restaurant</a:t>
            </a:r>
            <a:r>
              <a:rPr lang="en-US" sz="1200">
                <a:solidFill>
                  <a:srgbClr val="263248"/>
                </a:solidFill>
              </a:rPr>
              <a:t> and </a:t>
            </a:r>
            <a:r>
              <a:rPr b="1" lang="en-US" sz="1200">
                <a:solidFill>
                  <a:srgbClr val="E69138"/>
                </a:solidFill>
              </a:rPr>
              <a:t>Shopping</a:t>
            </a:r>
            <a:r>
              <a:rPr lang="en-US" sz="1200">
                <a:solidFill>
                  <a:srgbClr val="263248"/>
                </a:solidFill>
              </a:rPr>
              <a:t> Precinct, on the southern bank of the </a:t>
            </a:r>
            <a:r>
              <a:rPr b="1" lang="en-US" sz="1200">
                <a:solidFill>
                  <a:srgbClr val="E69138"/>
                </a:solidFill>
              </a:rPr>
              <a:t>Yarra River</a:t>
            </a:r>
            <a:r>
              <a:rPr lang="en-US" sz="1200">
                <a:solidFill>
                  <a:srgbClr val="263248"/>
                </a:solidFill>
              </a:rPr>
              <a:t>, extending to </a:t>
            </a:r>
            <a:r>
              <a:rPr b="1" lang="en-US" sz="1200">
                <a:solidFill>
                  <a:srgbClr val="E69138"/>
                </a:solidFill>
              </a:rPr>
              <a:t>Crown Casino</a:t>
            </a:r>
            <a:r>
              <a:rPr lang="en-US" sz="1200">
                <a:solidFill>
                  <a:srgbClr val="263248"/>
                </a:solidFill>
              </a:rPr>
              <a:t>, is one of Melbourne's major entertainment precincts.”</a:t>
            </a:r>
            <a:endParaRPr sz="1200">
              <a:solidFill>
                <a:srgbClr val="263248"/>
              </a:solidFill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63248"/>
                </a:solidFill>
              </a:rPr>
              <a:t>---------- Wikipedia</a:t>
            </a:r>
            <a:endParaRPr sz="1200">
              <a:solidFill>
                <a:srgbClr val="263248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63248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225" y="1398700"/>
            <a:ext cx="3911474" cy="300041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/>
        </p:nvSpPr>
        <p:spPr>
          <a:xfrm>
            <a:off x="94275" y="1503438"/>
            <a:ext cx="5426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Char char="▰"/>
            </a:pPr>
            <a:r>
              <a:rPr b="1" lang="en-US" sz="2400">
                <a:solidFill>
                  <a:srgbClr val="263248"/>
                </a:solidFill>
              </a:rPr>
              <a:t>Neighborhood Introduction</a:t>
            </a:r>
            <a:endParaRPr/>
          </a:p>
        </p:txBody>
      </p:sp>
      <p:sp>
        <p:nvSpPr>
          <p:cNvPr id="218" name="Google Shape;218;p13"/>
          <p:cNvSpPr txBox="1"/>
          <p:nvPr/>
        </p:nvSpPr>
        <p:spPr>
          <a:xfrm>
            <a:off x="5034675" y="3936750"/>
            <a:ext cx="1938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Southbank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Clustering</a:t>
            </a:r>
            <a:endParaRPr sz="2400"/>
          </a:p>
        </p:txBody>
      </p:sp>
      <p:grpSp>
        <p:nvGrpSpPr>
          <p:cNvPr id="584" name="Google Shape;584;p40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585" name="Google Shape;585;p4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40"/>
          <p:cNvSpPr txBox="1"/>
          <p:nvPr/>
        </p:nvSpPr>
        <p:spPr>
          <a:xfrm>
            <a:off x="282225" y="1337700"/>
            <a:ext cx="77424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Fun Time: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Cluster 1: Families. High accommodates, bathrooms, bedrooms, beds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Cluster 9: Herd. Even higher accommodates, bathrooms, bedrooms, beds</a:t>
            </a:r>
            <a:endParaRPr b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600"/>
          </a:p>
        </p:txBody>
      </p:sp>
      <p:pic>
        <p:nvPicPr>
          <p:cNvPr id="590" name="Google Shape;5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00" y="2432400"/>
            <a:ext cx="8176624" cy="19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1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97" name="Google Shape;597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31</a:t>
            </a:r>
            <a:endParaRPr/>
          </a:p>
        </p:txBody>
      </p:sp>
      <p:sp>
        <p:nvSpPr>
          <p:cNvPr id="598" name="Google Shape;598;p41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i="0" lang="en-US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Conclusion</a:t>
            </a:r>
            <a:endParaRPr sz="2400"/>
          </a:p>
        </p:txBody>
      </p:sp>
      <p:sp>
        <p:nvSpPr>
          <p:cNvPr id="604" name="Google Shape;604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32</a:t>
            </a:r>
            <a:endParaRPr/>
          </a:p>
        </p:txBody>
      </p:sp>
      <p:grpSp>
        <p:nvGrpSpPr>
          <p:cNvPr id="605" name="Google Shape;605;p42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606" name="Google Shape;606;p4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42"/>
          <p:cNvSpPr txBox="1"/>
          <p:nvPr/>
        </p:nvSpPr>
        <p:spPr>
          <a:xfrm>
            <a:off x="547850" y="1471025"/>
            <a:ext cx="65028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How can these models be useful? Who could benefit from these models?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For hosts, to pinpoint their Airbnb property features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For Airbnb, to classify their hosts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1" name="Google Shape;6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00" y="2607925"/>
            <a:ext cx="3645655" cy="23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3"/>
          <p:cNvSpPr txBox="1"/>
          <p:nvPr>
            <p:ph idx="4294967295" type="ctrTitle"/>
          </p:nvPr>
        </p:nvSpPr>
        <p:spPr>
          <a:xfrm>
            <a:off x="435429" y="1255651"/>
            <a:ext cx="8708700" cy="250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n-US" sz="4800" u="none" cap="none" strike="noStrike">
                <a:solidFill>
                  <a:srgbClr val="81D1EC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0" sz="4800" u="none" cap="none" strike="noStrike">
              <a:solidFill>
                <a:srgbClr val="81D1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n-US" sz="4800" u="none" cap="none" strike="noStrike">
                <a:solidFill>
                  <a:srgbClr val="81D1EC"/>
                </a:solidFill>
                <a:latin typeface="Arial"/>
                <a:ea typeface="Arial"/>
                <a:cs typeface="Arial"/>
                <a:sym typeface="Arial"/>
              </a:rPr>
              <a:t>FOR YOUR PATIENCE!</a:t>
            </a:r>
            <a:endParaRPr b="1" i="0" sz="4800" u="none" cap="none" strike="noStrike">
              <a:solidFill>
                <a:srgbClr val="81D1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3"/>
          <p:cNvSpPr/>
          <p:nvPr/>
        </p:nvSpPr>
        <p:spPr>
          <a:xfrm>
            <a:off x="7160117" y="1778981"/>
            <a:ext cx="282133" cy="26939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" name="Google Shape;618;p43"/>
          <p:cNvGrpSpPr/>
          <p:nvPr/>
        </p:nvGrpSpPr>
        <p:grpSpPr>
          <a:xfrm>
            <a:off x="6810011" y="401566"/>
            <a:ext cx="1208686" cy="1209005"/>
            <a:chOff x="6654650" y="3665275"/>
            <a:chExt cx="409100" cy="409125"/>
          </a:xfrm>
        </p:grpSpPr>
        <p:sp>
          <p:nvSpPr>
            <p:cNvPr id="619" name="Google Shape;619;p43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43"/>
          <p:cNvGrpSpPr/>
          <p:nvPr/>
        </p:nvGrpSpPr>
        <p:grpSpPr>
          <a:xfrm rot="1057032">
            <a:off x="5730248" y="1607989"/>
            <a:ext cx="798554" cy="798599"/>
            <a:chOff x="570875" y="4322250"/>
            <a:chExt cx="443300" cy="443325"/>
          </a:xfrm>
        </p:grpSpPr>
        <p:sp>
          <p:nvSpPr>
            <p:cNvPr id="622" name="Google Shape;622;p4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43"/>
          <p:cNvSpPr/>
          <p:nvPr/>
        </p:nvSpPr>
        <p:spPr>
          <a:xfrm rot="2466689">
            <a:off x="5933474" y="665775"/>
            <a:ext cx="392001" cy="3742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3"/>
          <p:cNvSpPr/>
          <p:nvPr/>
        </p:nvSpPr>
        <p:spPr>
          <a:xfrm rot="-1609379">
            <a:off x="6482315" y="804318"/>
            <a:ext cx="282082" cy="2693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3"/>
          <p:cNvSpPr/>
          <p:nvPr/>
        </p:nvSpPr>
        <p:spPr>
          <a:xfrm rot="2925831">
            <a:off x="8058543" y="1259245"/>
            <a:ext cx="211251" cy="2017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3"/>
          <p:cNvSpPr/>
          <p:nvPr/>
        </p:nvSpPr>
        <p:spPr>
          <a:xfrm rot="-1609195">
            <a:off x="7139251" y="228149"/>
            <a:ext cx="190312" cy="181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3"/>
          <p:cNvSpPr txBox="1"/>
          <p:nvPr>
            <p:ph idx="12" type="sldNum"/>
          </p:nvPr>
        </p:nvSpPr>
        <p:spPr>
          <a:xfrm>
            <a:off x="7525250" y="46070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/>
          <p:nvPr>
            <p:ph type="ctrTitle"/>
          </p:nvPr>
        </p:nvSpPr>
        <p:spPr>
          <a:xfrm>
            <a:off x="463524" y="2871148"/>
            <a:ext cx="5194997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Data Preparation &amp; Exploration</a:t>
            </a:r>
            <a:endParaRPr/>
          </a:p>
        </p:txBody>
      </p:sp>
      <p:sp>
        <p:nvSpPr>
          <p:cNvPr id="224" name="Google Shape;224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25" name="Google Shape;225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i="0" lang="en-US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/>
          <p:nvPr>
            <p:ph type="title"/>
          </p:nvPr>
        </p:nvSpPr>
        <p:spPr>
          <a:xfrm>
            <a:off x="814250" y="265575"/>
            <a:ext cx="5492400" cy="16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Missing Values</a:t>
            </a:r>
            <a:endParaRPr sz="24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5</a:t>
            </a:r>
            <a:endParaRPr/>
          </a:p>
        </p:txBody>
      </p:sp>
      <p:grpSp>
        <p:nvGrpSpPr>
          <p:cNvPr id="232" name="Google Shape;232;p15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33" name="Google Shape;233;p1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15"/>
          <p:cNvSpPr txBox="1"/>
          <p:nvPr/>
        </p:nvSpPr>
        <p:spPr>
          <a:xfrm>
            <a:off x="167925" y="1333950"/>
            <a:ext cx="5715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1: </a:t>
            </a:r>
            <a:r>
              <a:rPr b="1" lang="en-US">
                <a:solidFill>
                  <a:srgbClr val="000000"/>
                </a:solidFill>
              </a:rPr>
              <a:t>Drop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</a:t>
            </a:r>
            <a:r>
              <a:rPr b="1" lang="en-US">
                <a:solidFill>
                  <a:srgbClr val="000000"/>
                </a:solidFill>
              </a:rPr>
              <a:t> N/A rows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00" y="1857750"/>
            <a:ext cx="6908801" cy="70405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167925" y="2798375"/>
            <a:ext cx="5715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</a:t>
            </a:r>
            <a:r>
              <a:rPr b="1" lang="en-US"/>
              <a:t>2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>
                <a:solidFill>
                  <a:srgbClr val="000000"/>
                </a:solidFill>
              </a:rPr>
              <a:t>Imputation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533075" y="3241000"/>
            <a:ext cx="5618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❏"/>
            </a:pPr>
            <a:r>
              <a:rPr lang="en-US" sz="1200"/>
              <a:t>Security_deposit ------ “0”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❏"/>
            </a:pPr>
            <a:r>
              <a:rPr lang="en-US" sz="1200"/>
              <a:t>Cleaning_fee ------ “0”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❏"/>
            </a:pPr>
            <a:r>
              <a:rPr lang="en-US" sz="1200"/>
              <a:t>Review_score_rating ------ “median”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-US" sz="1200"/>
              <a:t>Review_score_accuracy ------ “median” 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Visualization</a:t>
            </a:r>
            <a:endParaRPr sz="2400"/>
          </a:p>
        </p:txBody>
      </p:sp>
      <p:grpSp>
        <p:nvGrpSpPr>
          <p:cNvPr id="246" name="Google Shape;246;p16"/>
          <p:cNvGrpSpPr/>
          <p:nvPr/>
        </p:nvGrpSpPr>
        <p:grpSpPr>
          <a:xfrm>
            <a:off x="282214" y="590916"/>
            <a:ext cx="369505" cy="369505"/>
            <a:chOff x="2594050" y="1631825"/>
            <a:chExt cx="439625" cy="439625"/>
          </a:xfrm>
        </p:grpSpPr>
        <p:sp>
          <p:nvSpPr>
            <p:cNvPr id="247" name="Google Shape;247;p1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16"/>
          <p:cNvSpPr txBox="1"/>
          <p:nvPr/>
        </p:nvSpPr>
        <p:spPr>
          <a:xfrm>
            <a:off x="0" y="1327350"/>
            <a:ext cx="1320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</a:t>
            </a:r>
            <a:r>
              <a:rPr b="1" lang="en-US" sz="1100">
                <a:solidFill>
                  <a:schemeClr val="dk1"/>
                </a:solidFill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</a:t>
            </a:r>
            <a:r>
              <a:rPr b="1" lang="en-US" sz="1100">
                <a:solidFill>
                  <a:schemeClr val="dk1"/>
                </a:solidFill>
              </a:rPr>
              <a:t>map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25" y="1588125"/>
            <a:ext cx="6034826" cy="34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/>
          <p:nvPr>
            <p:ph type="title"/>
          </p:nvPr>
        </p:nvSpPr>
        <p:spPr>
          <a:xfrm>
            <a:off x="4359750" y="1377600"/>
            <a:ext cx="549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 3: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Histogram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17"/>
          <p:cNvGrpSpPr/>
          <p:nvPr/>
        </p:nvGrpSpPr>
        <p:grpSpPr>
          <a:xfrm>
            <a:off x="282215" y="590917"/>
            <a:ext cx="369505" cy="369505"/>
            <a:chOff x="2594050" y="1631825"/>
            <a:chExt cx="439625" cy="439625"/>
          </a:xfrm>
        </p:grpSpPr>
        <p:sp>
          <p:nvSpPr>
            <p:cNvPr id="260" name="Google Shape;260;p1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17"/>
          <p:cNvSpPr txBox="1"/>
          <p:nvPr/>
        </p:nvSpPr>
        <p:spPr>
          <a:xfrm>
            <a:off x="0" y="1327350"/>
            <a:ext cx="3000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 </a:t>
            </a:r>
            <a:r>
              <a:rPr b="1" lang="en-US" sz="1100">
                <a:solidFill>
                  <a:schemeClr val="dk1"/>
                </a:solidFill>
              </a:rPr>
              <a:t>2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1100">
                <a:solidFill>
                  <a:schemeClr val="dk1"/>
                </a:solidFill>
              </a:rPr>
              <a:t>Boxplot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7"/>
          <p:cNvSpPr txBox="1"/>
          <p:nvPr/>
        </p:nvSpPr>
        <p:spPr>
          <a:xfrm>
            <a:off x="872375" y="505000"/>
            <a:ext cx="3000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Visualization</a:t>
            </a:r>
            <a:endParaRPr b="0" i="0" sz="2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5" y="1750775"/>
            <a:ext cx="3991197" cy="28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950" y="1750775"/>
            <a:ext cx="4300127" cy="28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Visualization</a:t>
            </a:r>
            <a:endParaRPr/>
          </a:p>
        </p:txBody>
      </p:sp>
      <p:sp>
        <p:nvSpPr>
          <p:cNvPr id="274" name="Google Shape;274;p18"/>
          <p:cNvSpPr txBox="1"/>
          <p:nvPr/>
        </p:nvSpPr>
        <p:spPr>
          <a:xfrm>
            <a:off x="0" y="1295800"/>
            <a:ext cx="3000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 </a:t>
            </a:r>
            <a:r>
              <a:rPr b="1" lang="en-US" sz="1100">
                <a:solidFill>
                  <a:schemeClr val="dk1"/>
                </a:solidFill>
              </a:rPr>
              <a:t>4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1100">
                <a:solidFill>
                  <a:schemeClr val="dk1"/>
                </a:solidFill>
              </a:rPr>
              <a:t>line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18"/>
          <p:cNvGrpSpPr/>
          <p:nvPr/>
        </p:nvGrpSpPr>
        <p:grpSpPr>
          <a:xfrm>
            <a:off x="282215" y="590917"/>
            <a:ext cx="369505" cy="369505"/>
            <a:chOff x="2594050" y="1631825"/>
            <a:chExt cx="439625" cy="439625"/>
          </a:xfrm>
        </p:grpSpPr>
        <p:sp>
          <p:nvSpPr>
            <p:cNvPr id="276" name="Google Shape;276;p1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0" name="Google Shape;2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00" y="1671150"/>
            <a:ext cx="4012850" cy="29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8"/>
          <p:cNvSpPr txBox="1"/>
          <p:nvPr/>
        </p:nvSpPr>
        <p:spPr>
          <a:xfrm>
            <a:off x="4870625" y="1369300"/>
            <a:ext cx="3000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 </a:t>
            </a:r>
            <a:r>
              <a:rPr b="1" lang="en-US" sz="1100">
                <a:solidFill>
                  <a:schemeClr val="dk1"/>
                </a:solidFill>
              </a:rPr>
              <a:t>5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1100">
                <a:solidFill>
                  <a:schemeClr val="dk1"/>
                </a:solidFill>
              </a:rPr>
              <a:t>word cloud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775" y="1671150"/>
            <a:ext cx="3147775" cy="30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Prediction</a:t>
            </a:r>
            <a:endParaRPr/>
          </a:p>
        </p:txBody>
      </p:sp>
      <p:sp>
        <p:nvSpPr>
          <p:cNvPr id="289" name="Google Shape;289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290" name="Google Shape;290;p1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i="0" lang="en-US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